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handoutMasterIdLst>
    <p:handoutMasterId r:id="rId36"/>
  </p:handoutMasterIdLst>
  <p:sldIdLst>
    <p:sldId id="256" r:id="rId5"/>
    <p:sldId id="300" r:id="rId6"/>
    <p:sldId id="310" r:id="rId7"/>
    <p:sldId id="318" r:id="rId8"/>
    <p:sldId id="309" r:id="rId9"/>
    <p:sldId id="319" r:id="rId10"/>
    <p:sldId id="322" r:id="rId11"/>
    <p:sldId id="305" r:id="rId12"/>
    <p:sldId id="314" r:id="rId13"/>
    <p:sldId id="320" r:id="rId14"/>
    <p:sldId id="316" r:id="rId15"/>
    <p:sldId id="315" r:id="rId16"/>
    <p:sldId id="321" r:id="rId17"/>
    <p:sldId id="307" r:id="rId18"/>
    <p:sldId id="317" r:id="rId19"/>
    <p:sldId id="293" r:id="rId20"/>
    <p:sldId id="308" r:id="rId21"/>
    <p:sldId id="285" r:id="rId22"/>
    <p:sldId id="311" r:id="rId23"/>
    <p:sldId id="268" r:id="rId24"/>
    <p:sldId id="312" r:id="rId25"/>
    <p:sldId id="313" r:id="rId26"/>
    <p:sldId id="271" r:id="rId27"/>
    <p:sldId id="288" r:id="rId28"/>
    <p:sldId id="260" r:id="rId29"/>
    <p:sldId id="282" r:id="rId30"/>
    <p:sldId id="290" r:id="rId31"/>
    <p:sldId id="299" r:id="rId32"/>
    <p:sldId id="275" r:id="rId33"/>
    <p:sldId id="27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3A6C-4D0F-A514-BA5C4F6118CB}"/>
              </c:ext>
            </c:extLst>
          </c:dPt>
          <c:dPt>
            <c:idx val="1"/>
            <c:bubble3D val="0"/>
            <c:spPr>
              <a:solidFill>
                <a:schemeClr val="accent3"/>
              </a:solidFill>
              <a:ln w="9525">
                <a:noFill/>
              </a:ln>
              <a:effectLst/>
            </c:spPr>
            <c:extLst>
              <c:ext xmlns:c16="http://schemas.microsoft.com/office/drawing/2014/chart" uri="{C3380CC4-5D6E-409C-BE32-E72D297353CC}">
                <c16:uniqueId val="{00000003-3A6C-4D0F-A514-BA5C4F6118CB}"/>
              </c:ext>
            </c:extLst>
          </c:dPt>
          <c:dPt>
            <c:idx val="2"/>
            <c:bubble3D val="0"/>
            <c:spPr>
              <a:solidFill>
                <a:schemeClr val="accent3"/>
              </a:solidFill>
              <a:ln w="9525">
                <a:noFill/>
              </a:ln>
              <a:effectLst/>
            </c:spPr>
            <c:extLst>
              <c:ext xmlns:c16="http://schemas.microsoft.com/office/drawing/2014/chart" uri="{C3380CC4-5D6E-409C-BE32-E72D297353CC}">
                <c16:uniqueId val="{00000005-3A6C-4D0F-A514-BA5C4F6118CB}"/>
              </c:ext>
            </c:extLst>
          </c:dPt>
          <c:dPt>
            <c:idx val="3"/>
            <c:bubble3D val="0"/>
            <c:spPr>
              <a:solidFill>
                <a:schemeClr val="accent1"/>
              </a:solidFill>
              <a:ln w="9525">
                <a:noFill/>
              </a:ln>
              <a:effectLst/>
            </c:spPr>
            <c:extLst>
              <c:ext xmlns:c16="http://schemas.microsoft.com/office/drawing/2014/chart" uri="{C3380CC4-5D6E-409C-BE32-E72D297353CC}">
                <c16:uniqueId val="{00000007-3A6C-4D0F-A514-BA5C4F6118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6C-4D0F-A514-BA5C4F6118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1"/>
              </a:solidFill>
              <a:ln w="9525">
                <a:noFill/>
              </a:ln>
              <a:effectLst/>
            </c:spPr>
            <c:extLst>
              <c:ext xmlns:c16="http://schemas.microsoft.com/office/drawing/2014/chart" uri="{C3380CC4-5D6E-409C-BE32-E72D297353CC}">
                <c16:uniqueId val="{00000001-FA9D-4F58-9368-2044BEFDA305}"/>
              </c:ext>
            </c:extLst>
          </c:dPt>
          <c:dPt>
            <c:idx val="1"/>
            <c:bubble3D val="0"/>
            <c:spPr>
              <a:solidFill>
                <a:schemeClr val="accent3"/>
              </a:solidFill>
              <a:ln w="9525">
                <a:noFill/>
              </a:ln>
              <a:effectLst/>
            </c:spPr>
            <c:extLst>
              <c:ext xmlns:c16="http://schemas.microsoft.com/office/drawing/2014/chart" uri="{C3380CC4-5D6E-409C-BE32-E72D297353CC}">
                <c16:uniqueId val="{00000003-FA9D-4F58-9368-2044BEFDA305}"/>
              </c:ext>
            </c:extLst>
          </c:dPt>
          <c:dPt>
            <c:idx val="2"/>
            <c:bubble3D val="0"/>
            <c:spPr>
              <a:solidFill>
                <a:schemeClr val="accent3"/>
              </a:solidFill>
              <a:ln w="9525">
                <a:noFill/>
              </a:ln>
              <a:effectLst/>
            </c:spPr>
            <c:extLst>
              <c:ext xmlns:c16="http://schemas.microsoft.com/office/drawing/2014/chart" uri="{C3380CC4-5D6E-409C-BE32-E72D297353CC}">
                <c16:uniqueId val="{00000005-FA9D-4F58-9368-2044BEFDA305}"/>
              </c:ext>
            </c:extLst>
          </c:dPt>
          <c:dPt>
            <c:idx val="3"/>
            <c:bubble3D val="0"/>
            <c:spPr>
              <a:solidFill>
                <a:schemeClr val="accent3"/>
              </a:solidFill>
              <a:ln w="9525">
                <a:noFill/>
              </a:ln>
              <a:effectLst/>
            </c:spPr>
            <c:extLst>
              <c:ext xmlns:c16="http://schemas.microsoft.com/office/drawing/2014/chart" uri="{C3380CC4-5D6E-409C-BE32-E72D297353CC}">
                <c16:uniqueId val="{00000007-FA9D-4F58-9368-2044BEFDA30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9D-4F58-9368-2044BEFDA3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3/8/2023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3/8/2023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1.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lstStyle/>
          <a:p>
            <a:r>
              <a:rPr lang="en-US" dirty="0"/>
              <a:t>Visual Communication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647673"/>
          </a:xfrm>
        </p:spPr>
        <p:txBody>
          <a:bodyPr>
            <a:normAutofit/>
          </a:bodyPr>
          <a:lstStyle/>
          <a:p>
            <a:r>
              <a:rPr lang="en-US" dirty="0"/>
              <a:t>Vaishnavi</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3"/>
          <a:stretch>
            <a:fillRect/>
          </a:stretch>
        </p:blipFill>
        <p:spPr>
          <a:xfrm>
            <a:off x="1028261" y="1920109"/>
            <a:ext cx="10135478" cy="3017782"/>
          </a:xfrm>
          <a:prstGeom prst="rect">
            <a:avLst/>
          </a:prstGeom>
        </p:spPr>
      </p:pic>
    </p:spTree>
    <p:extLst>
      <p:ext uri="{BB962C8B-B14F-4D97-AF65-F5344CB8AC3E}">
        <p14:creationId xmlns:p14="http://schemas.microsoft.com/office/powerpoint/2010/main" val="2304625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sp>
        <p:nvSpPr>
          <p:cNvPr id="17" name="Picture Placeholder 16">
            <a:extLst>
              <a:ext uri="{FF2B5EF4-FFF2-40B4-BE49-F238E27FC236}">
                <a16:creationId xmlns:a16="http://schemas.microsoft.com/office/drawing/2014/main" id="{B5CD2708-0F38-E12F-9591-18FE9F5E4294}"/>
              </a:ext>
            </a:extLst>
          </p:cNvPr>
          <p:cNvSpPr>
            <a:spLocks noGrp="1"/>
          </p:cNvSpPr>
          <p:nvPr>
            <p:ph type="pic" sz="quarter" idx="13"/>
          </p:nvPr>
        </p:nvSpPr>
        <p:spPr/>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20XX</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14</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20XX</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15</a:t>
            </a:fld>
            <a:endParaRPr lang="en-US" dirty="0"/>
          </a:p>
        </p:txBody>
      </p:sp>
      <p:pic>
        <p:nvPicPr>
          <p:cNvPr id="10" name="Picture 9">
            <a:extLst>
              <a:ext uri="{FF2B5EF4-FFF2-40B4-BE49-F238E27FC236}">
                <a16:creationId xmlns:a16="http://schemas.microsoft.com/office/drawing/2014/main" id="{22354E6F-DA8F-FA38-B192-B9A52C0EE9A1}"/>
              </a:ext>
            </a:extLst>
          </p:cNvPr>
          <p:cNvPicPr>
            <a:picLocks noChangeAspect="1"/>
          </p:cNvPicPr>
          <p:nvPr/>
        </p:nvPicPr>
        <p:blipFill>
          <a:blip r:embed="rId3"/>
          <a:stretch>
            <a:fillRect/>
          </a:stretch>
        </p:blipFill>
        <p:spPr>
          <a:xfrm>
            <a:off x="549997" y="1501343"/>
            <a:ext cx="3998127" cy="3842652"/>
          </a:xfrm>
          <a:prstGeom prst="rect">
            <a:avLst/>
          </a:prstGeom>
        </p:spPr>
      </p:pic>
    </p:spTree>
    <p:extLst>
      <p:ext uri="{BB962C8B-B14F-4D97-AF65-F5344CB8AC3E}">
        <p14:creationId xmlns:p14="http://schemas.microsoft.com/office/powerpoint/2010/main" val="87682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t>Problem</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t>Market gap</a:t>
            </a:r>
            <a:endParaRPr lang="en-US" dirty="0"/>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Financials</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r>
              <a:rPr lang="en-US"/>
              <a:t>Few, if any, products on the market help customers like we do</a:t>
            </a:r>
            <a:endParaRPr lang="en-US"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a:t>Millennials account for about a quarter of the $48 billion spent on other products in 2018</a:t>
            </a:r>
            <a:endParaRPr lang="en-US" dirty="0"/>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a:t>Customers</a:t>
            </a:r>
            <a:endParaRPr lang="en-US" dirty="0"/>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7" y="3571222"/>
            <a:ext cx="4114800" cy="457200"/>
          </a:xfrm>
        </p:spPr>
        <p:txBody>
          <a:bodyPr/>
          <a:lstStyle/>
          <a:p>
            <a:r>
              <a:rPr lang="en-US" dirty="0"/>
              <a:t>Costs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14400"/>
          </a:xfrm>
        </p:spPr>
        <p:txBody>
          <a:bodyPr/>
          <a:lstStyle/>
          <a:p>
            <a:r>
              <a:rPr lang="en-US"/>
              <a:t>66% of US consumers spend money on multiple products that only partially resolves their issue</a:t>
            </a:r>
            <a:endParaRPr lang="en-US" dirty="0"/>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114800" cy="914400"/>
          </a:xfrm>
        </p:spPr>
        <p:txBody>
          <a:bodyPr/>
          <a:lstStyle/>
          <a:p>
            <a:r>
              <a:rPr lang="en-US"/>
              <a:t>Loss of productivity costing consumers thousands of dollars </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Pitch deck title</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Solution</a:t>
            </a:r>
          </a:p>
        </p:txBody>
      </p:sp>
      <p:pic>
        <p:nvPicPr>
          <p:cNvPr id="149" name="Picture Placeholder 148" descr="photo of two women smiling looking at blueprints&#10;">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0" r="5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Close the gap</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Our product makes consumer lives easier, and no other product on the market offers the same features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Target audience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Gen Z (18-25 years old)</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r>
              <a:rPr lang="en-US" dirty="0"/>
              <a:t>Cost savings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r>
              <a:rPr lang="en-US" dirty="0"/>
              <a:t>Reduce expenses for replacement products </a:t>
            </a:r>
          </a:p>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Easy to use</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Simple design that gives customers the targeted information they need</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Pitch deck title</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10478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a:bodyPr>
          <a:lstStyle/>
          <a:p>
            <a:r>
              <a:rPr lang="en-ZA" noProof="1"/>
              <a:t>We based our research on market trends and social media</a:t>
            </a:r>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92500"/>
          </a:bodyPr>
          <a:lstStyle/>
          <a:p>
            <a:r>
              <a:rPr lang="en-ZA" noProof="1"/>
              <a:t>We believe people need more products specifically dedicated to this niche market</a:t>
            </a:r>
          </a:p>
          <a:p>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Minimalist and 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dirty="0"/>
              <a:t>20XX</a:t>
            </a:r>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18</a:t>
            </a:fld>
            <a:endParaRPr lang="en-ZA" dirty="0"/>
          </a:p>
        </p:txBody>
      </p:sp>
    </p:spTree>
    <p:extLst>
      <p:ext uri="{BB962C8B-B14F-4D97-AF65-F5344CB8AC3E}">
        <p14:creationId xmlns:p14="http://schemas.microsoft.com/office/powerpoint/2010/main" val="2216454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365125"/>
            <a:ext cx="10515600" cy="1325563"/>
          </a:xfrm>
        </p:spPr>
        <p:txBody>
          <a:bodyPr/>
          <a:lstStyle/>
          <a:p>
            <a:r>
              <a:rPr lang="en-ZA" dirty="0"/>
              <a:t>Market comparison</a:t>
            </a:r>
            <a:endParaRPr lang="en-US" dirty="0"/>
          </a:p>
        </p:txBody>
      </p:sp>
      <p:sp>
        <p:nvSpPr>
          <p:cNvPr id="37" name="Text Placeholder 36">
            <a:extLst>
              <a:ext uri="{FF2B5EF4-FFF2-40B4-BE49-F238E27FC236}">
                <a16:creationId xmlns:a16="http://schemas.microsoft.com/office/drawing/2014/main" id="{DE5575D4-5623-4536-A1FD-88DC9E69B70B}"/>
              </a:ext>
            </a:extLst>
          </p:cNvPr>
          <p:cNvSpPr>
            <a:spLocks noGrp="1"/>
          </p:cNvSpPr>
          <p:nvPr>
            <p:ph type="body" sz="quarter" idx="30"/>
          </p:nvPr>
        </p:nvSpPr>
        <p:spPr>
          <a:xfrm>
            <a:off x="2466593" y="2207455"/>
            <a:ext cx="1351811" cy="1097280"/>
          </a:xfrm>
        </p:spPr>
        <p:txBody>
          <a:bodyPr>
            <a:normAutofit/>
          </a:bodyPr>
          <a:lstStyle/>
          <a:p>
            <a:r>
              <a:rPr lang="en-US" dirty="0"/>
              <a:t>$3B</a:t>
            </a:r>
          </a:p>
        </p:txBody>
      </p:sp>
      <p:pic>
        <p:nvPicPr>
          <p:cNvPr id="18" name="Picture Placeholder 17" descr="photo of succulents in white pots&#10;">
            <a:extLst>
              <a:ext uri="{FF2B5EF4-FFF2-40B4-BE49-F238E27FC236}">
                <a16:creationId xmlns:a16="http://schemas.microsoft.com/office/drawing/2014/main" id="{02723B88-7DAA-44B0-BC66-1F112DBA6E5D}"/>
              </a:ext>
            </a:extLst>
          </p:cNvPr>
          <p:cNvPicPr>
            <a:picLocks noGrp="1" noChangeAspect="1"/>
          </p:cNvPicPr>
          <p:nvPr>
            <p:ph type="pic" sz="quarter" idx="36"/>
          </p:nvPr>
        </p:nvPicPr>
        <p:blipFill rotWithShape="1">
          <a:blip r:embed="rId2" cstate="screen">
            <a:extLst>
              <a:ext uri="{28A0092B-C50C-407E-A947-70E740481C1C}">
                <a14:useLocalDpi xmlns:a14="http://schemas.microsoft.com/office/drawing/2010/main" val="0"/>
              </a:ext>
            </a:extLst>
          </a:blip>
          <a:srcRect/>
          <a:stretch/>
        </p:blipFill>
        <p:spPr>
          <a:xfrm>
            <a:off x="1371600" y="2202883"/>
            <a:ext cx="1106424" cy="1106424"/>
          </a:xfrm>
        </p:spPr>
      </p:pic>
      <p:sp>
        <p:nvSpPr>
          <p:cNvPr id="2" name="Text Placeholder 1">
            <a:extLst>
              <a:ext uri="{FF2B5EF4-FFF2-40B4-BE49-F238E27FC236}">
                <a16:creationId xmlns:a16="http://schemas.microsoft.com/office/drawing/2014/main" id="{777BB92B-9C2F-4032-B64E-458859DF6B47}"/>
              </a:ext>
            </a:extLst>
          </p:cNvPr>
          <p:cNvSpPr>
            <a:spLocks noGrp="1"/>
          </p:cNvSpPr>
          <p:nvPr>
            <p:ph type="body" sz="quarter" idx="28"/>
          </p:nvPr>
        </p:nvSpPr>
        <p:spPr>
          <a:xfrm>
            <a:off x="3813048" y="2207455"/>
            <a:ext cx="3657600" cy="1097280"/>
          </a:xfrm>
          <a:ln>
            <a:noFill/>
          </a:ln>
        </p:spPr>
        <p:txBody>
          <a:bodyPr/>
          <a:lstStyle/>
          <a:p>
            <a:r>
              <a:rPr lang="en-ZA" dirty="0"/>
              <a:t>Opportunity to build</a:t>
            </a:r>
          </a:p>
        </p:txBody>
      </p:sp>
      <p:sp>
        <p:nvSpPr>
          <p:cNvPr id="7" name="Content Placeholder 6">
            <a:extLst>
              <a:ext uri="{FF2B5EF4-FFF2-40B4-BE49-F238E27FC236}">
                <a16:creationId xmlns:a16="http://schemas.microsoft.com/office/drawing/2014/main" id="{4C713243-B120-4978-9267-A70B93886AF3}"/>
              </a:ext>
            </a:extLst>
          </p:cNvPr>
          <p:cNvSpPr>
            <a:spLocks noGrp="1"/>
          </p:cNvSpPr>
          <p:nvPr>
            <p:ph sz="half" idx="2"/>
          </p:nvPr>
        </p:nvSpPr>
        <p:spPr>
          <a:xfrm>
            <a:off x="7470648" y="2207455"/>
            <a:ext cx="3657600" cy="1097280"/>
          </a:xfrm>
        </p:spPr>
        <p:txBody>
          <a:bodyPr>
            <a:normAutofit/>
          </a:bodyPr>
          <a:lstStyle/>
          <a:p>
            <a:r>
              <a:rPr lang="en-ZA" noProof="1"/>
              <a:t>Addressable market</a:t>
            </a:r>
          </a:p>
        </p:txBody>
      </p:sp>
      <p:sp>
        <p:nvSpPr>
          <p:cNvPr id="38" name="Text Placeholder 37">
            <a:extLst>
              <a:ext uri="{FF2B5EF4-FFF2-40B4-BE49-F238E27FC236}">
                <a16:creationId xmlns:a16="http://schemas.microsoft.com/office/drawing/2014/main" id="{9AB7232E-DE0F-4109-BB7B-0865DD7888EE}"/>
              </a:ext>
            </a:extLst>
          </p:cNvPr>
          <p:cNvSpPr>
            <a:spLocks noGrp="1"/>
          </p:cNvSpPr>
          <p:nvPr>
            <p:ph type="body" sz="quarter" idx="34"/>
          </p:nvPr>
        </p:nvSpPr>
        <p:spPr>
          <a:xfrm>
            <a:off x="2466592" y="3559605"/>
            <a:ext cx="1353313" cy="1097280"/>
          </a:xfrm>
        </p:spPr>
        <p:txBody>
          <a:bodyPr>
            <a:normAutofit/>
          </a:bodyPr>
          <a:lstStyle/>
          <a:p>
            <a:r>
              <a:rPr lang="en-US" dirty="0"/>
              <a:t>$2B</a:t>
            </a:r>
          </a:p>
        </p:txBody>
      </p:sp>
      <p:pic>
        <p:nvPicPr>
          <p:cNvPr id="20" name="Picture Placeholder 19" descr="photo top view of  various succulents">
            <a:extLst>
              <a:ext uri="{FF2B5EF4-FFF2-40B4-BE49-F238E27FC236}">
                <a16:creationId xmlns:a16="http://schemas.microsoft.com/office/drawing/2014/main" id="{117F462D-33B3-4F83-A197-62750015DDDF}"/>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1371600" y="3555033"/>
            <a:ext cx="1106424" cy="1106424"/>
          </a:xfrm>
        </p:spPr>
      </p:pic>
      <p:sp>
        <p:nvSpPr>
          <p:cNvPr id="11" name="Text Placeholder 10">
            <a:extLst>
              <a:ext uri="{FF2B5EF4-FFF2-40B4-BE49-F238E27FC236}">
                <a16:creationId xmlns:a16="http://schemas.microsoft.com/office/drawing/2014/main" id="{5F193562-19B1-4623-A459-077D94AB0310}"/>
              </a:ext>
            </a:extLst>
          </p:cNvPr>
          <p:cNvSpPr>
            <a:spLocks noGrp="1"/>
          </p:cNvSpPr>
          <p:nvPr>
            <p:ph type="body" sz="quarter" idx="37"/>
          </p:nvPr>
        </p:nvSpPr>
        <p:spPr>
          <a:xfrm>
            <a:off x="3813048" y="3559605"/>
            <a:ext cx="3657600" cy="1097280"/>
          </a:xfrm>
        </p:spPr>
        <p:txBody>
          <a:bodyPr/>
          <a:lstStyle/>
          <a:p>
            <a:r>
              <a:rPr lang="en-ZA" dirty="0"/>
              <a:t>Freedom to invent</a:t>
            </a:r>
          </a:p>
        </p:txBody>
      </p:sp>
      <p:sp>
        <p:nvSpPr>
          <p:cNvPr id="12" name="Content Placeholder 11">
            <a:extLst>
              <a:ext uri="{FF2B5EF4-FFF2-40B4-BE49-F238E27FC236}">
                <a16:creationId xmlns:a16="http://schemas.microsoft.com/office/drawing/2014/main" id="{B04251DE-984F-4F96-B658-96234EEBAA6C}"/>
              </a:ext>
            </a:extLst>
          </p:cNvPr>
          <p:cNvSpPr>
            <a:spLocks noGrp="1"/>
          </p:cNvSpPr>
          <p:nvPr>
            <p:ph sz="half" idx="38"/>
          </p:nvPr>
        </p:nvSpPr>
        <p:spPr>
          <a:xfrm>
            <a:off x="7470648" y="3559605"/>
            <a:ext cx="3657600" cy="1097280"/>
          </a:xfrm>
        </p:spPr>
        <p:txBody>
          <a:bodyPr>
            <a:normAutofit/>
          </a:bodyPr>
          <a:lstStyle/>
          <a:p>
            <a:r>
              <a:rPr lang="en-US" dirty="0"/>
              <a:t>Serviceable market</a:t>
            </a:r>
          </a:p>
        </p:txBody>
      </p:sp>
      <p:sp>
        <p:nvSpPr>
          <p:cNvPr id="39" name="Text Placeholder 38">
            <a:extLst>
              <a:ext uri="{FF2B5EF4-FFF2-40B4-BE49-F238E27FC236}">
                <a16:creationId xmlns:a16="http://schemas.microsoft.com/office/drawing/2014/main" id="{971325E6-8BA7-4684-9CAF-F9CC24E884DA}"/>
              </a:ext>
            </a:extLst>
          </p:cNvPr>
          <p:cNvSpPr>
            <a:spLocks noGrp="1"/>
          </p:cNvSpPr>
          <p:nvPr>
            <p:ph type="body" sz="quarter" idx="35"/>
          </p:nvPr>
        </p:nvSpPr>
        <p:spPr>
          <a:xfrm>
            <a:off x="2466592" y="4905756"/>
            <a:ext cx="1353314" cy="1097280"/>
          </a:xfrm>
        </p:spPr>
        <p:txBody>
          <a:bodyPr>
            <a:normAutofit/>
          </a:bodyPr>
          <a:lstStyle/>
          <a:p>
            <a:r>
              <a:rPr lang="en-US" dirty="0"/>
              <a:t>$1B</a:t>
            </a:r>
          </a:p>
        </p:txBody>
      </p:sp>
      <p:pic>
        <p:nvPicPr>
          <p:cNvPr id="22" name="Picture Placeholder 21" descr="photo of stacked &#10;ceramic plant pots">
            <a:extLst>
              <a:ext uri="{FF2B5EF4-FFF2-40B4-BE49-F238E27FC236}">
                <a16:creationId xmlns:a16="http://schemas.microsoft.com/office/drawing/2014/main" id="{9741A0BC-A474-40EB-8401-F1E47E57D13E}"/>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val="0"/>
              </a:ext>
            </a:extLst>
          </a:blip>
          <a:srcRect/>
          <a:stretch/>
        </p:blipFill>
        <p:spPr>
          <a:xfrm>
            <a:off x="1371600" y="4901184"/>
            <a:ext cx="1106424" cy="1106424"/>
          </a:xfrm>
        </p:spPr>
      </p:pic>
      <p:sp>
        <p:nvSpPr>
          <p:cNvPr id="14" name="Text Placeholder 13">
            <a:extLst>
              <a:ext uri="{FF2B5EF4-FFF2-40B4-BE49-F238E27FC236}">
                <a16:creationId xmlns:a16="http://schemas.microsoft.com/office/drawing/2014/main" id="{180CE0EB-9AF8-4582-8833-ADF066F1F699}"/>
              </a:ext>
            </a:extLst>
          </p:cNvPr>
          <p:cNvSpPr>
            <a:spLocks noGrp="1"/>
          </p:cNvSpPr>
          <p:nvPr>
            <p:ph type="body" sz="quarter" idx="40"/>
          </p:nvPr>
        </p:nvSpPr>
        <p:spPr>
          <a:xfrm>
            <a:off x="3813048" y="4905756"/>
            <a:ext cx="3657600" cy="1097280"/>
          </a:xfrm>
        </p:spPr>
        <p:txBody>
          <a:bodyPr/>
          <a:lstStyle/>
          <a:p>
            <a:r>
              <a:rPr lang="en-ZA" dirty="0"/>
              <a:t>Few competitors</a:t>
            </a:r>
          </a:p>
        </p:txBody>
      </p:sp>
      <p:sp>
        <p:nvSpPr>
          <p:cNvPr id="15" name="Content Placeholder 14">
            <a:extLst>
              <a:ext uri="{FF2B5EF4-FFF2-40B4-BE49-F238E27FC236}">
                <a16:creationId xmlns:a16="http://schemas.microsoft.com/office/drawing/2014/main" id="{E7443081-2C62-412D-A062-499CDB206E47}"/>
              </a:ext>
            </a:extLst>
          </p:cNvPr>
          <p:cNvSpPr>
            <a:spLocks noGrp="1"/>
          </p:cNvSpPr>
          <p:nvPr>
            <p:ph sz="half" idx="41"/>
          </p:nvPr>
        </p:nvSpPr>
        <p:spPr>
          <a:xfrm>
            <a:off x="7470648" y="4905756"/>
            <a:ext cx="3657600" cy="1097280"/>
          </a:xfrm>
        </p:spPr>
        <p:txBody>
          <a:bodyPr>
            <a:normAutofit/>
          </a:bodyPr>
          <a:lstStyle/>
          <a:p>
            <a:r>
              <a:rPr lang="en-ZA" noProof="1"/>
              <a:t>Obtainable market</a:t>
            </a:r>
            <a:endParaRPr lang="en-US" dirty="0"/>
          </a:p>
        </p:txBody>
      </p:sp>
      <p:sp>
        <p:nvSpPr>
          <p:cNvPr id="3" name="Date Placeholder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5" name="Slide Number Placeholder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19</a:t>
            </a:fld>
            <a:endParaRPr lang="en-ZA" dirty="0"/>
          </a:p>
        </p:txBody>
      </p:sp>
    </p:spTree>
    <p:extLst>
      <p:ext uri="{BB962C8B-B14F-4D97-AF65-F5344CB8AC3E}">
        <p14:creationId xmlns:p14="http://schemas.microsoft.com/office/powerpoint/2010/main" val="73841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dirty="0"/>
              <a:t>Visual Communication</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Company A Product is more expensive</a:t>
            </a:r>
          </a:p>
          <a:p>
            <a:r>
              <a:rPr lang="en-US" dirty="0"/>
              <a:t>Companies B &amp; C Product is expensive and inconvenient to use</a:t>
            </a:r>
          </a:p>
          <a:p>
            <a:r>
              <a:rPr lang="en-US" dirty="0"/>
              <a:t>Companies D &amp; E Product is affordable but inconvenient to use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t>20XX</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CONVENIENT</a:t>
            </a:r>
          </a:p>
        </p:txBody>
      </p:sp>
      <p:sp>
        <p:nvSpPr>
          <p:cNvPr id="14" name="TextBox 13">
            <a:extLst>
              <a:ext uri="{FF2B5EF4-FFF2-40B4-BE49-F238E27FC236}">
                <a16:creationId xmlns:a16="http://schemas.microsoft.com/office/drawing/2014/main" id="{6F4D88FB-4966-440B-B91C-A4A994D5A589}"/>
              </a:ext>
            </a:extLst>
          </p:cNvPr>
          <p:cNvSpPr txBox="1"/>
          <p:nvPr/>
        </p:nvSpPr>
        <p:spPr>
          <a:xfrm>
            <a:off x="1179196" y="2452440"/>
            <a:ext cx="2103120" cy="307777"/>
          </a:xfrm>
          <a:prstGeom prst="rect">
            <a:avLst/>
          </a:prstGeom>
          <a:noFill/>
        </p:spPr>
        <p:txBody>
          <a:bodyPr wrap="square" rtlCol="0">
            <a:spAutoFit/>
          </a:bodyPr>
          <a:lstStyle/>
          <a:p>
            <a:pPr algn="ctr"/>
            <a:r>
              <a:rPr lang="en-US" sz="1400" b="1" dirty="0">
                <a:solidFill>
                  <a:schemeClr val="accent5"/>
                </a:solidFill>
              </a:rPr>
              <a:t>A</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Contoso</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EXPENSIVE</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AFFORDABLE</a:t>
            </a:r>
          </a:p>
        </p:txBody>
      </p:sp>
      <p:sp>
        <p:nvSpPr>
          <p:cNvPr id="20" name="TextBox 19">
            <a:extLst>
              <a:ext uri="{FF2B5EF4-FFF2-40B4-BE49-F238E27FC236}">
                <a16:creationId xmlns:a16="http://schemas.microsoft.com/office/drawing/2014/main" id="{C7B14B30-2419-4D40-8AD3-31CCBF88F7F8}"/>
              </a:ext>
            </a:extLst>
          </p:cNvPr>
          <p:cNvSpPr txBox="1"/>
          <p:nvPr/>
        </p:nvSpPr>
        <p:spPr>
          <a:xfrm>
            <a:off x="1777326" y="4197096"/>
            <a:ext cx="2103120" cy="307777"/>
          </a:xfrm>
          <a:prstGeom prst="rect">
            <a:avLst/>
          </a:prstGeom>
          <a:noFill/>
        </p:spPr>
        <p:txBody>
          <a:bodyPr wrap="square" rtlCol="0">
            <a:spAutoFit/>
          </a:bodyPr>
          <a:lstStyle/>
          <a:p>
            <a:pPr algn="ctr"/>
            <a:r>
              <a:rPr lang="en-US" sz="1400" b="1" dirty="0">
                <a:solidFill>
                  <a:schemeClr val="accent5"/>
                </a:solidFill>
              </a:rPr>
              <a:t>D</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113395" y="4212515"/>
            <a:ext cx="2103120" cy="307777"/>
          </a:xfrm>
          <a:prstGeom prst="rect">
            <a:avLst/>
          </a:prstGeom>
          <a:noFill/>
        </p:spPr>
        <p:txBody>
          <a:bodyPr wrap="square" rtlCol="0">
            <a:spAutoFit/>
          </a:bodyPr>
          <a:lstStyle/>
          <a:p>
            <a:pPr algn="ctr"/>
            <a:r>
              <a:rPr lang="en-US" sz="1400" b="1" dirty="0">
                <a:solidFill>
                  <a:schemeClr val="accent5"/>
                </a:solidFill>
              </a:rPr>
              <a:t>C</a:t>
            </a:r>
          </a:p>
        </p:txBody>
      </p:sp>
      <p:sp>
        <p:nvSpPr>
          <p:cNvPr id="22" name="TextBox 21">
            <a:extLst>
              <a:ext uri="{FF2B5EF4-FFF2-40B4-BE49-F238E27FC236}">
                <a16:creationId xmlns:a16="http://schemas.microsoft.com/office/drawing/2014/main" id="{BEC01721-4BB0-488B-9B5A-48C46D8D28B3}"/>
              </a:ext>
            </a:extLst>
          </p:cNvPr>
          <p:cNvSpPr txBox="1"/>
          <p:nvPr/>
        </p:nvSpPr>
        <p:spPr>
          <a:xfrm>
            <a:off x="2237505" y="5045672"/>
            <a:ext cx="2103120" cy="307777"/>
          </a:xfrm>
          <a:prstGeom prst="rect">
            <a:avLst/>
          </a:prstGeom>
          <a:noFill/>
        </p:spPr>
        <p:txBody>
          <a:bodyPr wrap="square" rtlCol="0">
            <a:spAutoFit/>
          </a:bodyPr>
          <a:lstStyle/>
          <a:p>
            <a:pPr algn="ctr"/>
            <a:r>
              <a:rPr lang="en-US" sz="1400" b="1" dirty="0">
                <a:solidFill>
                  <a:schemeClr val="accent5"/>
                </a:solidFill>
              </a:rPr>
              <a:t>E</a:t>
            </a: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a:solidFill>
                  <a:schemeClr val="accent5"/>
                </a:solidFill>
              </a:rPr>
              <a:t>B</a:t>
            </a: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INCONVENIENT</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21</a:t>
            </a:fld>
            <a:endParaRPr lang="en-ZA" dirty="0"/>
          </a:p>
        </p:txBody>
      </p:sp>
      <p:sp>
        <p:nvSpPr>
          <p:cNvPr id="28" name="Oval 27">
            <a:extLst>
              <a:ext uri="{FF2B5EF4-FFF2-40B4-BE49-F238E27FC236}">
                <a16:creationId xmlns:a16="http://schemas.microsoft.com/office/drawing/2014/main" id="{36727BE3-A800-4D66-A1F2-87FBCFA4914B}"/>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593DB100-4291-4518-A93E-C369A0D490E9}"/>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1191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20XX</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high profile or top-level participants to help establish the product</a:t>
            </a:r>
          </a:p>
          <a:p>
            <a:endParaRPr lang="en-US" dirty="0"/>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20XX</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20XX</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a:p>
            <a:endParaRPr lang="en-US" dirty="0"/>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dirty="0"/>
              <a:t>20XX</a:t>
            </a:r>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071688"/>
            <a:ext cx="5029200" cy="457200"/>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853081935"/>
              </p:ext>
            </p:extLst>
          </p:nvPr>
        </p:nvGraphicFramePr>
        <p:xfrm>
          <a:off x="706438" y="2641600"/>
          <a:ext cx="5157785" cy="3027891"/>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916439">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527863">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27863">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27863">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27863">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67475" y="2071688"/>
            <a:ext cx="5029200" cy="457200"/>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600432397"/>
              </p:ext>
            </p:extLst>
          </p:nvPr>
        </p:nvGraphicFramePr>
        <p:xfrm>
          <a:off x="6467475" y="2641600"/>
          <a:ext cx="5029200" cy="3475038"/>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24</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2206455229"/>
              </p:ext>
            </p:extLst>
          </p:nvPr>
        </p:nvGraphicFramePr>
        <p:xfrm>
          <a:off x="838200" y="1685925"/>
          <a:ext cx="10515600" cy="4092296"/>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pic>
        <p:nvPicPr>
          <p:cNvPr id="41" name="Picture Placeholder 40" descr="team member&#10;">
            <a:extLst>
              <a:ext uri="{FF2B5EF4-FFF2-40B4-BE49-F238E27FC236}">
                <a16:creationId xmlns:a16="http://schemas.microsoft.com/office/drawing/2014/main" id="{3AD14E47-24AF-45E7-9723-21F9F8D0175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335515" y="1718402"/>
            <a:ext cx="2286000" cy="3566160"/>
          </a:xfrm>
        </p:spPr>
      </p:pic>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Takuma Hayashi</a:t>
            </a:r>
          </a:p>
        </p:txBody>
      </p:sp>
      <p:sp>
        <p:nvSpPr>
          <p:cNvPr id="5" name="Text Placeholder 4">
            <a:extLst>
              <a:ext uri="{FF2B5EF4-FFF2-40B4-BE49-F238E27FC236}">
                <a16:creationId xmlns:a16="http://schemas.microsoft.com/office/drawing/2014/main" id="{14722E07-8C73-43B0-B688-A339EC4915B5}"/>
              </a:ext>
            </a:extLst>
          </p:cNvPr>
          <p:cNvSpPr>
            <a:spLocks noGrp="1"/>
          </p:cNvSpPr>
          <p:nvPr>
            <p:ph type="body" sz="quarter" idx="15"/>
          </p:nvPr>
        </p:nvSpPr>
        <p:spPr>
          <a:xfrm>
            <a:off x="1335515" y="5743005"/>
            <a:ext cx="2286000" cy="365125"/>
          </a:xfrm>
        </p:spPr>
        <p:txBody>
          <a:bodyPr/>
          <a:lstStyle/>
          <a:p>
            <a:r>
              <a:rPr lang="en-US" dirty="0"/>
              <a:t>President</a:t>
            </a:r>
          </a:p>
        </p:txBody>
      </p:sp>
      <p:pic>
        <p:nvPicPr>
          <p:cNvPr id="43" name="Picture Placeholder 42" descr="team member">
            <a:extLst>
              <a:ext uri="{FF2B5EF4-FFF2-40B4-BE49-F238E27FC236}">
                <a16:creationId xmlns:a16="http://schemas.microsoft.com/office/drawing/2014/main" id="{F8CCFB54-F564-4C28-9B72-CA9626163838}"/>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8798"/>
            <a:ext cx="2286000" cy="3566160"/>
          </a:xfrm>
        </p:spPr>
      </p:pic>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3754036" y="5360195"/>
            <a:ext cx="2286000" cy="365125"/>
          </a:xfrm>
        </p:spPr>
        <p:txBody>
          <a:bodyPr/>
          <a:lstStyle/>
          <a:p>
            <a:r>
              <a:rPr lang="en-US" dirty="0"/>
              <a:t>Mirjam Nilsson</a:t>
            </a:r>
          </a:p>
        </p:txBody>
      </p:sp>
      <p:sp>
        <p:nvSpPr>
          <p:cNvPr id="8" name="Text Placeholder 7">
            <a:extLst>
              <a:ext uri="{FF2B5EF4-FFF2-40B4-BE49-F238E27FC236}">
                <a16:creationId xmlns:a16="http://schemas.microsoft.com/office/drawing/2014/main" id="{C88D86D2-1F6A-468E-A2BE-1D1D42AF41A3}"/>
              </a:ext>
            </a:extLst>
          </p:cNvPr>
          <p:cNvSpPr>
            <a:spLocks noGrp="1"/>
          </p:cNvSpPr>
          <p:nvPr>
            <p:ph type="body" sz="quarter" idx="18"/>
          </p:nvPr>
        </p:nvSpPr>
        <p:spPr>
          <a:xfrm>
            <a:off x="3754036" y="5743401"/>
            <a:ext cx="2286000" cy="365125"/>
          </a:xfrm>
        </p:spPr>
        <p:txBody>
          <a:bodyPr/>
          <a:lstStyle/>
          <a:p>
            <a:r>
              <a:rPr lang="en-US" dirty="0"/>
              <a:t>Chief Executive Officer</a:t>
            </a:r>
          </a:p>
        </p:txBody>
      </p:sp>
      <p:pic>
        <p:nvPicPr>
          <p:cNvPr id="45" name="Picture Placeholder 44" descr="team member headshot&#10;">
            <a:extLst>
              <a:ext uri="{FF2B5EF4-FFF2-40B4-BE49-F238E27FC236}">
                <a16:creationId xmlns:a16="http://schemas.microsoft.com/office/drawing/2014/main" id="{FEFA2E45-2D77-48EC-800D-9CE0CB67E20B}"/>
              </a:ext>
            </a:extLst>
          </p:cNvPr>
          <p:cNvPicPr>
            <a:picLocks noGrp="1" noChangeAspect="1"/>
          </p:cNvPicPr>
          <p:nvPr>
            <p:ph type="pic" sz="quarter" idx="19"/>
          </p:nvPr>
        </p:nvPicPr>
        <p:blipFill rotWithShape="1">
          <a:blip r:embed="rId4" cstate="email">
            <a:extLst>
              <a:ext uri="{28A0092B-C50C-407E-A947-70E740481C1C}">
                <a14:useLocalDpi xmlns:a14="http://schemas.microsoft.com/office/drawing/2010/main"/>
              </a:ext>
            </a:extLst>
          </a:blip>
          <a:srcRect/>
          <a:stretch/>
        </p:blipFill>
        <p:spPr>
          <a:xfrm>
            <a:off x="6172557" y="1718402"/>
            <a:ext cx="2286000" cy="3566160"/>
          </a:xfrm>
        </p:spPr>
      </p:pic>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6172557" y="5360195"/>
            <a:ext cx="2286000" cy="365125"/>
          </a:xfrm>
        </p:spPr>
        <p:txBody>
          <a:bodyPr/>
          <a:lstStyle/>
          <a:p>
            <a:r>
              <a:rPr lang="en-US" dirty="0"/>
              <a:t>Flora Berggren</a:t>
            </a:r>
          </a:p>
        </p:txBody>
      </p:sp>
      <p:sp>
        <p:nvSpPr>
          <p:cNvPr id="19" name="Text Placeholder 18">
            <a:extLst>
              <a:ext uri="{FF2B5EF4-FFF2-40B4-BE49-F238E27FC236}">
                <a16:creationId xmlns:a16="http://schemas.microsoft.com/office/drawing/2014/main" id="{23CCA83F-97D9-4195-AACF-3BCB3A902BEF}"/>
              </a:ext>
            </a:extLst>
          </p:cNvPr>
          <p:cNvSpPr>
            <a:spLocks noGrp="1"/>
          </p:cNvSpPr>
          <p:nvPr>
            <p:ph type="body" sz="quarter" idx="21"/>
          </p:nvPr>
        </p:nvSpPr>
        <p:spPr>
          <a:xfrm>
            <a:off x="6172557" y="5743401"/>
            <a:ext cx="2286000" cy="365125"/>
          </a:xfrm>
        </p:spPr>
        <p:txBody>
          <a:bodyPr/>
          <a:lstStyle/>
          <a:p>
            <a:r>
              <a:rPr lang="en-US" dirty="0"/>
              <a:t>Chief Operations Officer</a:t>
            </a:r>
          </a:p>
        </p:txBody>
      </p:sp>
      <p:pic>
        <p:nvPicPr>
          <p:cNvPr id="47" name="Picture Placeholder 46" descr="team member">
            <a:extLst>
              <a:ext uri="{FF2B5EF4-FFF2-40B4-BE49-F238E27FC236}">
                <a16:creationId xmlns:a16="http://schemas.microsoft.com/office/drawing/2014/main" id="{442BB509-AB0A-4152-81AE-144EA148104F}"/>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b="-382"/>
          <a:stretch/>
        </p:blipFill>
        <p:spPr>
          <a:xfrm>
            <a:off x="8578378" y="1718798"/>
            <a:ext cx="2286000" cy="3566160"/>
          </a:xfrm>
        </p:spPr>
      </p:pic>
      <p:sp>
        <p:nvSpPr>
          <p:cNvPr id="21" name="Text Placeholder 20">
            <a:extLst>
              <a:ext uri="{FF2B5EF4-FFF2-40B4-BE49-F238E27FC236}">
                <a16:creationId xmlns:a16="http://schemas.microsoft.com/office/drawing/2014/main" id="{6B03A645-5227-4E0C-A93D-300D66A54FDB}"/>
              </a:ext>
            </a:extLst>
          </p:cNvPr>
          <p:cNvSpPr>
            <a:spLocks noGrp="1"/>
          </p:cNvSpPr>
          <p:nvPr>
            <p:ph type="body" sz="quarter" idx="23"/>
          </p:nvPr>
        </p:nvSpPr>
        <p:spPr>
          <a:xfrm>
            <a:off x="8578378" y="5360195"/>
            <a:ext cx="2286000" cy="365125"/>
          </a:xfrm>
        </p:spPr>
        <p:txBody>
          <a:bodyPr/>
          <a:lstStyle/>
          <a:p>
            <a:r>
              <a:rPr lang="en-US" dirty="0"/>
              <a:t>Rajesh Santoshi</a:t>
            </a:r>
          </a:p>
        </p:txBody>
      </p:sp>
      <p:sp>
        <p:nvSpPr>
          <p:cNvPr id="22" name="Text Placeholder 21">
            <a:extLst>
              <a:ext uri="{FF2B5EF4-FFF2-40B4-BE49-F238E27FC236}">
                <a16:creationId xmlns:a16="http://schemas.microsoft.com/office/drawing/2014/main" id="{5FB97D2A-CDF6-4980-A29D-8CF267726504}"/>
              </a:ext>
            </a:extLst>
          </p:cNvPr>
          <p:cNvSpPr>
            <a:spLocks noGrp="1"/>
          </p:cNvSpPr>
          <p:nvPr>
            <p:ph type="body" sz="quarter" idx="24"/>
          </p:nvPr>
        </p:nvSpPr>
        <p:spPr>
          <a:xfrm>
            <a:off x="8578378" y="5743401"/>
            <a:ext cx="2286000" cy="365125"/>
          </a:xfrm>
        </p:spPr>
        <p:txBody>
          <a:bodyPr/>
          <a:lstStyle/>
          <a:p>
            <a:r>
              <a:rPr lang="en-US" dirty="0"/>
              <a:t>VP Marketing</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20XX</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a:t>
            </a:r>
            <a:r>
              <a:rPr lang="en-US"/>
              <a:t>the team </a:t>
            </a:r>
            <a:endParaRPr lang="en-US" dirty="0"/>
          </a:p>
        </p:txBody>
      </p:sp>
      <p:pic>
        <p:nvPicPr>
          <p:cNvPr id="36" name="Picture Placeholder 35" descr="team member">
            <a:extLst>
              <a:ext uri="{FF2B5EF4-FFF2-40B4-BE49-F238E27FC236}">
                <a16:creationId xmlns:a16="http://schemas.microsoft.com/office/drawing/2014/main" id="{9E4C54D5-D090-422D-B13C-A07DDD8192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830" r="5830"/>
          <a:stretch/>
        </p:blipFill>
        <p:spPr>
          <a:xfrm>
            <a:off x="1335515" y="1717141"/>
            <a:ext cx="2286000" cy="1554480"/>
          </a:xfrm>
        </p:spPr>
      </p:pic>
      <p:sp>
        <p:nvSpPr>
          <p:cNvPr id="4" name="Text Placeholder 3">
            <a:extLst>
              <a:ext uri="{FF2B5EF4-FFF2-40B4-BE49-F238E27FC236}">
                <a16:creationId xmlns:a16="http://schemas.microsoft.com/office/drawing/2014/main" id="{64EF81C6-722A-40A9-982F-7A77D2F184CA}"/>
              </a:ext>
            </a:extLst>
          </p:cNvPr>
          <p:cNvSpPr>
            <a:spLocks noGrp="1"/>
          </p:cNvSpPr>
          <p:nvPr>
            <p:ph type="body" sz="quarter" idx="14"/>
          </p:nvPr>
        </p:nvSpPr>
        <p:spPr>
          <a:xfrm>
            <a:off x="1335515" y="3323013"/>
            <a:ext cx="2286000" cy="274320"/>
          </a:xfrm>
        </p:spPr>
        <p:txBody>
          <a:bodyPr/>
          <a:lstStyle/>
          <a:p>
            <a:r>
              <a:rPr lang="en-US" dirty="0"/>
              <a:t>Takuma Hayashi</a:t>
            </a:r>
          </a:p>
        </p:txBody>
      </p:sp>
      <p:sp>
        <p:nvSpPr>
          <p:cNvPr id="5" name="Text Placeholder 4">
            <a:extLst>
              <a:ext uri="{FF2B5EF4-FFF2-40B4-BE49-F238E27FC236}">
                <a16:creationId xmlns:a16="http://schemas.microsoft.com/office/drawing/2014/main" id="{6D252CED-07CE-47F9-AFAC-1774B6608CE7}"/>
              </a:ext>
            </a:extLst>
          </p:cNvPr>
          <p:cNvSpPr>
            <a:spLocks noGrp="1"/>
          </p:cNvSpPr>
          <p:nvPr>
            <p:ph type="body" sz="quarter" idx="15"/>
          </p:nvPr>
        </p:nvSpPr>
        <p:spPr>
          <a:xfrm>
            <a:off x="1335515" y="3610807"/>
            <a:ext cx="2286000" cy="274320"/>
          </a:xfrm>
        </p:spPr>
        <p:txBody>
          <a:bodyPr/>
          <a:lstStyle/>
          <a:p>
            <a:r>
              <a:rPr lang="en-US" dirty="0"/>
              <a:t>President</a:t>
            </a:r>
          </a:p>
          <a:p>
            <a:endParaRPr lang="en-US" dirty="0"/>
          </a:p>
        </p:txBody>
      </p:sp>
      <p:pic>
        <p:nvPicPr>
          <p:cNvPr id="48" name="Picture Placeholder 47" descr="team member">
            <a:extLst>
              <a:ext uri="{FF2B5EF4-FFF2-40B4-BE49-F238E27FC236}">
                <a16:creationId xmlns:a16="http://schemas.microsoft.com/office/drawing/2014/main" id="{7B20D71B-174A-45B0-BF3C-64F4D880365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7537"/>
            <a:ext cx="2286000" cy="1554480"/>
          </a:xfrm>
        </p:spPr>
      </p:pic>
      <p:sp>
        <p:nvSpPr>
          <p:cNvPr id="7" name="Text Placeholder 6">
            <a:extLst>
              <a:ext uri="{FF2B5EF4-FFF2-40B4-BE49-F238E27FC236}">
                <a16:creationId xmlns:a16="http://schemas.microsoft.com/office/drawing/2014/main" id="{BE2A1A84-F1BA-4177-804F-5970391591F6}"/>
              </a:ext>
            </a:extLst>
          </p:cNvPr>
          <p:cNvSpPr>
            <a:spLocks noGrp="1"/>
          </p:cNvSpPr>
          <p:nvPr>
            <p:ph type="body" sz="quarter" idx="17"/>
          </p:nvPr>
        </p:nvSpPr>
        <p:spPr>
          <a:xfrm>
            <a:off x="3754036" y="3323409"/>
            <a:ext cx="2286000" cy="274320"/>
          </a:xfrm>
        </p:spPr>
        <p:txBody>
          <a:bodyPr/>
          <a:lstStyle/>
          <a:p>
            <a:r>
              <a:rPr lang="en-US" dirty="0"/>
              <a:t>Mirjam Nilsson</a:t>
            </a:r>
          </a:p>
        </p:txBody>
      </p:sp>
      <p:sp>
        <p:nvSpPr>
          <p:cNvPr id="8" name="Text Placeholder 7">
            <a:extLst>
              <a:ext uri="{FF2B5EF4-FFF2-40B4-BE49-F238E27FC236}">
                <a16:creationId xmlns:a16="http://schemas.microsoft.com/office/drawing/2014/main" id="{7D345967-F7D2-4D02-9481-357DEB6340B1}"/>
              </a:ext>
            </a:extLst>
          </p:cNvPr>
          <p:cNvSpPr>
            <a:spLocks noGrp="1"/>
          </p:cNvSpPr>
          <p:nvPr>
            <p:ph type="body" sz="quarter" idx="18"/>
          </p:nvPr>
        </p:nvSpPr>
        <p:spPr>
          <a:xfrm>
            <a:off x="3754036" y="3611203"/>
            <a:ext cx="2286000" cy="274320"/>
          </a:xfrm>
        </p:spPr>
        <p:txBody>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DCB8CB4C-3103-4223-8AC8-CBDAF9BEAD77}"/>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val="0"/>
              </a:ext>
            </a:extLst>
          </a:blip>
          <a:srcRect/>
          <a:stretch/>
        </p:blipFill>
        <p:spPr>
          <a:xfrm>
            <a:off x="6172557" y="1717141"/>
            <a:ext cx="2286000" cy="1554480"/>
          </a:xfrm>
        </p:spPr>
      </p:pic>
      <p:sp>
        <p:nvSpPr>
          <p:cNvPr id="12" name="Text Placeholder 11">
            <a:extLst>
              <a:ext uri="{FF2B5EF4-FFF2-40B4-BE49-F238E27FC236}">
                <a16:creationId xmlns:a16="http://schemas.microsoft.com/office/drawing/2014/main" id="{B7624EB2-CC13-4A85-BC99-25F6B52BA82F}"/>
              </a:ext>
            </a:extLst>
          </p:cNvPr>
          <p:cNvSpPr>
            <a:spLocks noGrp="1"/>
          </p:cNvSpPr>
          <p:nvPr>
            <p:ph type="body" sz="quarter" idx="20"/>
          </p:nvPr>
        </p:nvSpPr>
        <p:spPr>
          <a:xfrm>
            <a:off x="6172557" y="3323013"/>
            <a:ext cx="2286000" cy="274320"/>
          </a:xfrm>
        </p:spPr>
        <p:txBody>
          <a:bodyPr/>
          <a:lstStyle/>
          <a:p>
            <a:r>
              <a:rPr lang="en-US" dirty="0"/>
              <a:t>Flora Berggren</a:t>
            </a:r>
          </a:p>
        </p:txBody>
      </p:sp>
      <p:sp>
        <p:nvSpPr>
          <p:cNvPr id="13" name="Text Placeholder 12">
            <a:extLst>
              <a:ext uri="{FF2B5EF4-FFF2-40B4-BE49-F238E27FC236}">
                <a16:creationId xmlns:a16="http://schemas.microsoft.com/office/drawing/2014/main" id="{8D78550E-BA78-433F-8276-20FB7C1D1023}"/>
              </a:ext>
            </a:extLst>
          </p:cNvPr>
          <p:cNvSpPr>
            <a:spLocks noGrp="1"/>
          </p:cNvSpPr>
          <p:nvPr>
            <p:ph type="body" sz="quarter" idx="21"/>
          </p:nvPr>
        </p:nvSpPr>
        <p:spPr>
          <a:xfrm>
            <a:off x="6172557" y="3610807"/>
            <a:ext cx="2286000" cy="274320"/>
          </a:xfrm>
        </p:spPr>
        <p:txBody>
          <a:bodyPr/>
          <a:lstStyle/>
          <a:p>
            <a:r>
              <a:rPr lang="en-US" dirty="0"/>
              <a:t>Chief Operations Officer</a:t>
            </a:r>
          </a:p>
        </p:txBody>
      </p:sp>
      <p:pic>
        <p:nvPicPr>
          <p:cNvPr id="52" name="Picture Placeholder 51" descr="team member">
            <a:extLst>
              <a:ext uri="{FF2B5EF4-FFF2-40B4-BE49-F238E27FC236}">
                <a16:creationId xmlns:a16="http://schemas.microsoft.com/office/drawing/2014/main" id="{C201E412-C8EC-41D7-AEE5-689904CD6CA9}"/>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8578378" y="1717141"/>
            <a:ext cx="2286000" cy="1554480"/>
          </a:xfrm>
        </p:spPr>
      </p:pic>
      <p:sp>
        <p:nvSpPr>
          <p:cNvPr id="15" name="Text Placeholder 14">
            <a:extLst>
              <a:ext uri="{FF2B5EF4-FFF2-40B4-BE49-F238E27FC236}">
                <a16:creationId xmlns:a16="http://schemas.microsoft.com/office/drawing/2014/main" id="{A53046BF-4D73-4601-8969-6B614639B925}"/>
              </a:ext>
            </a:extLst>
          </p:cNvPr>
          <p:cNvSpPr>
            <a:spLocks noGrp="1"/>
          </p:cNvSpPr>
          <p:nvPr>
            <p:ph type="body" sz="quarter" idx="23"/>
          </p:nvPr>
        </p:nvSpPr>
        <p:spPr>
          <a:xfrm>
            <a:off x="8578378" y="3323013"/>
            <a:ext cx="2286000" cy="274320"/>
          </a:xfrm>
        </p:spPr>
        <p:txBody>
          <a:bodyPr/>
          <a:lstStyle/>
          <a:p>
            <a:r>
              <a:rPr lang="en-US" dirty="0"/>
              <a:t>Rajesh Santoshi</a:t>
            </a:r>
          </a:p>
        </p:txBody>
      </p:sp>
      <p:sp>
        <p:nvSpPr>
          <p:cNvPr id="16" name="Text Placeholder 15">
            <a:extLst>
              <a:ext uri="{FF2B5EF4-FFF2-40B4-BE49-F238E27FC236}">
                <a16:creationId xmlns:a16="http://schemas.microsoft.com/office/drawing/2014/main" id="{57CE92C3-56EA-4ABB-8A65-E3E48BE85EFC}"/>
              </a:ext>
            </a:extLst>
          </p:cNvPr>
          <p:cNvSpPr>
            <a:spLocks noGrp="1"/>
          </p:cNvSpPr>
          <p:nvPr>
            <p:ph type="body" sz="quarter" idx="24"/>
          </p:nvPr>
        </p:nvSpPr>
        <p:spPr>
          <a:xfrm>
            <a:off x="8578378" y="3610807"/>
            <a:ext cx="2286000" cy="274320"/>
          </a:xfrm>
        </p:spPr>
        <p:txBody>
          <a:bodyPr/>
          <a:lstStyle/>
          <a:p>
            <a:r>
              <a:rPr lang="en-US" dirty="0"/>
              <a:t>VP Marketing</a:t>
            </a:r>
          </a:p>
        </p:txBody>
      </p:sp>
      <p:pic>
        <p:nvPicPr>
          <p:cNvPr id="62" name="Picture Placeholder 61" descr="team member">
            <a:extLst>
              <a:ext uri="{FF2B5EF4-FFF2-40B4-BE49-F238E27FC236}">
                <a16:creationId xmlns:a16="http://schemas.microsoft.com/office/drawing/2014/main" id="{CE12BE08-AB8A-4DF2-9817-BFFF3974B2ED}"/>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a:stretch/>
        </p:blipFill>
        <p:spPr>
          <a:xfrm>
            <a:off x="1325219" y="4131915"/>
            <a:ext cx="2286000" cy="1554480"/>
          </a:xfrm>
        </p:spPr>
      </p:pic>
      <p:sp>
        <p:nvSpPr>
          <p:cNvPr id="18" name="Text Placeholder 17">
            <a:extLst>
              <a:ext uri="{FF2B5EF4-FFF2-40B4-BE49-F238E27FC236}">
                <a16:creationId xmlns:a16="http://schemas.microsoft.com/office/drawing/2014/main" id="{7B5C9F10-7BFD-45C8-894C-36539AA2B7E8}"/>
              </a:ext>
            </a:extLst>
          </p:cNvPr>
          <p:cNvSpPr>
            <a:spLocks noGrp="1"/>
          </p:cNvSpPr>
          <p:nvPr>
            <p:ph type="body" sz="quarter" idx="26"/>
          </p:nvPr>
        </p:nvSpPr>
        <p:spPr>
          <a:xfrm>
            <a:off x="1325219" y="5737787"/>
            <a:ext cx="2286000" cy="274320"/>
          </a:xfrm>
        </p:spPr>
        <p:txBody>
          <a:bodyPr/>
          <a:lstStyle/>
          <a:p>
            <a:r>
              <a:rPr lang="en-US" dirty="0"/>
              <a:t>Graham Barnes</a:t>
            </a:r>
          </a:p>
        </p:txBody>
      </p:sp>
      <p:sp>
        <p:nvSpPr>
          <p:cNvPr id="19" name="Text Placeholder 18">
            <a:extLst>
              <a:ext uri="{FF2B5EF4-FFF2-40B4-BE49-F238E27FC236}">
                <a16:creationId xmlns:a16="http://schemas.microsoft.com/office/drawing/2014/main" id="{9A475929-B501-4051-A883-51997FB22E5D}"/>
              </a:ext>
            </a:extLst>
          </p:cNvPr>
          <p:cNvSpPr>
            <a:spLocks noGrp="1"/>
          </p:cNvSpPr>
          <p:nvPr>
            <p:ph type="body" sz="quarter" idx="27"/>
          </p:nvPr>
        </p:nvSpPr>
        <p:spPr>
          <a:xfrm>
            <a:off x="1325219" y="6025581"/>
            <a:ext cx="2286000" cy="274320"/>
          </a:xfrm>
        </p:spPr>
        <p:txBody>
          <a:bodyPr/>
          <a:lstStyle/>
          <a:p>
            <a:r>
              <a:rPr lang="en-US" dirty="0"/>
              <a:t>VP Product</a:t>
            </a:r>
          </a:p>
        </p:txBody>
      </p:sp>
      <p:pic>
        <p:nvPicPr>
          <p:cNvPr id="64" name="Picture Placeholder 63" descr="team member">
            <a:extLst>
              <a:ext uri="{FF2B5EF4-FFF2-40B4-BE49-F238E27FC236}">
                <a16:creationId xmlns:a16="http://schemas.microsoft.com/office/drawing/2014/main" id="{856B5B80-36DD-4931-BE4E-83EF490A3023}"/>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743740" y="4132311"/>
            <a:ext cx="2286000" cy="1554480"/>
          </a:xfrm>
        </p:spPr>
      </p:pic>
      <p:sp>
        <p:nvSpPr>
          <p:cNvPr id="21" name="Text Placeholder 20">
            <a:extLst>
              <a:ext uri="{FF2B5EF4-FFF2-40B4-BE49-F238E27FC236}">
                <a16:creationId xmlns:a16="http://schemas.microsoft.com/office/drawing/2014/main" id="{E50919A1-17DB-4FF7-9FE7-D206BF1BB6A1}"/>
              </a:ext>
            </a:extLst>
          </p:cNvPr>
          <p:cNvSpPr>
            <a:spLocks noGrp="1"/>
          </p:cNvSpPr>
          <p:nvPr>
            <p:ph type="body" sz="quarter" idx="29"/>
          </p:nvPr>
        </p:nvSpPr>
        <p:spPr>
          <a:xfrm>
            <a:off x="3743740" y="5738183"/>
            <a:ext cx="2286000" cy="274320"/>
          </a:xfrm>
        </p:spPr>
        <p:txBody>
          <a:bodyPr/>
          <a:lstStyle/>
          <a:p>
            <a:r>
              <a:rPr lang="en-US" dirty="0"/>
              <a:t>Rowan Murphy</a:t>
            </a:r>
          </a:p>
        </p:txBody>
      </p:sp>
      <p:sp>
        <p:nvSpPr>
          <p:cNvPr id="22" name="Text Placeholder 21">
            <a:extLst>
              <a:ext uri="{FF2B5EF4-FFF2-40B4-BE49-F238E27FC236}">
                <a16:creationId xmlns:a16="http://schemas.microsoft.com/office/drawing/2014/main" id="{86FAA660-E448-4630-98B9-97106F98E754}"/>
              </a:ext>
            </a:extLst>
          </p:cNvPr>
          <p:cNvSpPr>
            <a:spLocks noGrp="1"/>
          </p:cNvSpPr>
          <p:nvPr>
            <p:ph type="body" sz="quarter" idx="30"/>
          </p:nvPr>
        </p:nvSpPr>
        <p:spPr>
          <a:xfrm>
            <a:off x="3743740" y="6025977"/>
            <a:ext cx="2286000" cy="274320"/>
          </a:xfrm>
        </p:spPr>
        <p:txBody>
          <a:bodyPr/>
          <a:lstStyle/>
          <a:p>
            <a:r>
              <a:rPr lang="en-US" dirty="0"/>
              <a:t>SEO Strategist</a:t>
            </a:r>
          </a:p>
        </p:txBody>
      </p:sp>
      <p:pic>
        <p:nvPicPr>
          <p:cNvPr id="66" name="Picture Placeholder 65" descr="team member">
            <a:extLst>
              <a:ext uri="{FF2B5EF4-FFF2-40B4-BE49-F238E27FC236}">
                <a16:creationId xmlns:a16="http://schemas.microsoft.com/office/drawing/2014/main" id="{70508058-51F1-41B6-9E73-72C7031069A9}"/>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val="0"/>
              </a:ext>
            </a:extLst>
          </a:blip>
          <a:srcRect/>
          <a:stretch/>
        </p:blipFill>
        <p:spPr>
          <a:xfrm>
            <a:off x="6162261" y="4131915"/>
            <a:ext cx="2286000" cy="1554480"/>
          </a:xfrm>
        </p:spPr>
      </p:pic>
      <p:sp>
        <p:nvSpPr>
          <p:cNvPr id="24" name="Text Placeholder 23">
            <a:extLst>
              <a:ext uri="{FF2B5EF4-FFF2-40B4-BE49-F238E27FC236}">
                <a16:creationId xmlns:a16="http://schemas.microsoft.com/office/drawing/2014/main" id="{F8736E34-1376-447A-9E5D-8EE5392AF803}"/>
              </a:ext>
            </a:extLst>
          </p:cNvPr>
          <p:cNvSpPr>
            <a:spLocks noGrp="1"/>
          </p:cNvSpPr>
          <p:nvPr>
            <p:ph type="body" sz="quarter" idx="32"/>
          </p:nvPr>
        </p:nvSpPr>
        <p:spPr>
          <a:xfrm>
            <a:off x="6162261" y="5737787"/>
            <a:ext cx="2286000" cy="274320"/>
          </a:xfrm>
        </p:spPr>
        <p:txBody>
          <a:bodyPr/>
          <a:lstStyle/>
          <a:p>
            <a:r>
              <a:rPr lang="en-US" dirty="0"/>
              <a:t>Elizabeth Moore</a:t>
            </a:r>
          </a:p>
        </p:txBody>
      </p:sp>
      <p:sp>
        <p:nvSpPr>
          <p:cNvPr id="25" name="Text Placeholder 24">
            <a:extLst>
              <a:ext uri="{FF2B5EF4-FFF2-40B4-BE49-F238E27FC236}">
                <a16:creationId xmlns:a16="http://schemas.microsoft.com/office/drawing/2014/main" id="{E2BA780D-D37A-407D-B738-91EC6DFB89EC}"/>
              </a:ext>
            </a:extLst>
          </p:cNvPr>
          <p:cNvSpPr>
            <a:spLocks noGrp="1"/>
          </p:cNvSpPr>
          <p:nvPr>
            <p:ph type="body" sz="quarter" idx="33"/>
          </p:nvPr>
        </p:nvSpPr>
        <p:spPr>
          <a:xfrm>
            <a:off x="6162261" y="6025581"/>
            <a:ext cx="2286000" cy="274320"/>
          </a:xfrm>
        </p:spPr>
        <p:txBody>
          <a:bodyPr/>
          <a:lstStyle/>
          <a:p>
            <a:r>
              <a:rPr lang="en-US" dirty="0"/>
              <a:t>Product Designer</a:t>
            </a:r>
          </a:p>
        </p:txBody>
      </p:sp>
      <p:pic>
        <p:nvPicPr>
          <p:cNvPr id="38" name="Picture Placeholder 37" descr="team member">
            <a:extLst>
              <a:ext uri="{FF2B5EF4-FFF2-40B4-BE49-F238E27FC236}">
                <a16:creationId xmlns:a16="http://schemas.microsoft.com/office/drawing/2014/main" id="{FC93BCCD-E9C1-417C-82F5-BA865F7476F5}"/>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val="0"/>
              </a:ext>
            </a:extLst>
          </a:blip>
          <a:srcRect l="1043" r="1043"/>
          <a:stretch/>
        </p:blipFill>
        <p:spPr>
          <a:xfrm>
            <a:off x="8580782" y="4131915"/>
            <a:ext cx="2286000" cy="1554480"/>
          </a:xfrm>
        </p:spPr>
      </p:pic>
      <p:sp>
        <p:nvSpPr>
          <p:cNvPr id="27" name="Text Placeholder 26">
            <a:extLst>
              <a:ext uri="{FF2B5EF4-FFF2-40B4-BE49-F238E27FC236}">
                <a16:creationId xmlns:a16="http://schemas.microsoft.com/office/drawing/2014/main" id="{09A4AAAD-175A-4F7C-ABD7-61F9464060C3}"/>
              </a:ext>
            </a:extLst>
          </p:cNvPr>
          <p:cNvSpPr>
            <a:spLocks noGrp="1"/>
          </p:cNvSpPr>
          <p:nvPr>
            <p:ph type="body" sz="quarter" idx="35"/>
          </p:nvPr>
        </p:nvSpPr>
        <p:spPr>
          <a:xfrm>
            <a:off x="8580782" y="5737787"/>
            <a:ext cx="2286000" cy="274320"/>
          </a:xfrm>
        </p:spPr>
        <p:txBody>
          <a:bodyPr/>
          <a:lstStyle/>
          <a:p>
            <a:r>
              <a:rPr lang="en-US" dirty="0"/>
              <a:t>Robin Kline</a:t>
            </a:r>
          </a:p>
        </p:txBody>
      </p:sp>
      <p:sp>
        <p:nvSpPr>
          <p:cNvPr id="28" name="Text Placeholder 27">
            <a:extLst>
              <a:ext uri="{FF2B5EF4-FFF2-40B4-BE49-F238E27FC236}">
                <a16:creationId xmlns:a16="http://schemas.microsoft.com/office/drawing/2014/main" id="{31E24436-B6FE-438F-ACAF-6739CA24BD54}"/>
              </a:ext>
            </a:extLst>
          </p:cNvPr>
          <p:cNvSpPr>
            <a:spLocks noGrp="1"/>
          </p:cNvSpPr>
          <p:nvPr>
            <p:ph type="body" sz="quarter" idx="36"/>
          </p:nvPr>
        </p:nvSpPr>
        <p:spPr>
          <a:xfrm>
            <a:off x="8580782" y="6025581"/>
            <a:ext cx="2286000" cy="274320"/>
          </a:xfrm>
        </p:spPr>
        <p:txBody>
          <a:bodyPr/>
          <a:lstStyle/>
          <a:p>
            <a:r>
              <a:rPr lang="en-US" dirty="0"/>
              <a:t>Content Developer</a:t>
            </a:r>
          </a:p>
        </p:txBody>
      </p:sp>
      <p:sp>
        <p:nvSpPr>
          <p:cNvPr id="67" name="Date Placeholder 66">
            <a:extLst>
              <a:ext uri="{FF2B5EF4-FFF2-40B4-BE49-F238E27FC236}">
                <a16:creationId xmlns:a16="http://schemas.microsoft.com/office/drawing/2014/main" id="{EB0B9CD2-8060-4E74-BBD4-61FE9496A4AA}"/>
              </a:ext>
            </a:extLst>
          </p:cNvPr>
          <p:cNvSpPr>
            <a:spLocks noGrp="1"/>
          </p:cNvSpPr>
          <p:nvPr>
            <p:ph type="dt" sz="half" idx="10"/>
          </p:nvPr>
        </p:nvSpPr>
        <p:spPr>
          <a:xfrm>
            <a:off x="838200" y="6356350"/>
            <a:ext cx="2743200" cy="365125"/>
          </a:xfrm>
        </p:spPr>
        <p:txBody>
          <a:bodyPr/>
          <a:lstStyle/>
          <a:p>
            <a:r>
              <a:rPr lang="en-US" dirty="0"/>
              <a:t>20XX</a:t>
            </a:r>
          </a:p>
        </p:txBody>
      </p:sp>
      <p:sp>
        <p:nvSpPr>
          <p:cNvPr id="68" name="Footer Placeholder 67">
            <a:extLst>
              <a:ext uri="{FF2B5EF4-FFF2-40B4-BE49-F238E27FC236}">
                <a16:creationId xmlns:a16="http://schemas.microsoft.com/office/drawing/2014/main" id="{32D36052-49CF-45DE-941C-561DE743A03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9" name="Slide Number Placeholder 68">
            <a:extLst>
              <a:ext uri="{FF2B5EF4-FFF2-40B4-BE49-F238E27FC236}">
                <a16:creationId xmlns:a16="http://schemas.microsoft.com/office/drawing/2014/main" id="{248679DD-A4C4-45D2-8ABD-48C2DF4B509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1642670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7" name="Content Placeholder 66" descr="pie chart&#10;">
            <a:extLst>
              <a:ext uri="{FF2B5EF4-FFF2-40B4-BE49-F238E27FC236}">
                <a16:creationId xmlns:a16="http://schemas.microsoft.com/office/drawing/2014/main" id="{AA045870-9881-4BA5-8874-8A33E086FC97}"/>
              </a:ext>
            </a:extLst>
          </p:cNvPr>
          <p:cNvGraphicFramePr>
            <a:graphicFrameLocks noGrp="1"/>
          </p:cNvGraphicFramePr>
          <p:nvPr>
            <p:ph sz="quarter" idx="28"/>
            <p:extLst>
              <p:ext uri="{D42A27DB-BD31-4B8C-83A1-F6EECF244321}">
                <p14:modId xmlns:p14="http://schemas.microsoft.com/office/powerpoint/2010/main" val="2443093321"/>
              </p:ext>
            </p:extLst>
          </p:nvPr>
        </p:nvGraphicFramePr>
        <p:xfrm>
          <a:off x="1138238"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B9591F81-46FD-4828-81C8-D99A0E427CE8}"/>
              </a:ext>
            </a:extLst>
          </p:cNvPr>
          <p:cNvSpPr>
            <a:spLocks noGrp="1"/>
          </p:cNvSpPr>
          <p:nvPr>
            <p:ph type="body" sz="quarter" idx="13"/>
          </p:nvPr>
        </p:nvSpPr>
        <p:spPr>
          <a:xfrm>
            <a:off x="1018637" y="3444752"/>
            <a:ext cx="2057400" cy="640080"/>
          </a:xfrm>
        </p:spPr>
        <p:txBody>
          <a:bodyPr/>
          <a:lstStyle/>
          <a:p>
            <a:r>
              <a:rPr lang="en-US" dirty="0"/>
              <a:t>Properties</a:t>
            </a:r>
          </a:p>
        </p:txBody>
      </p:sp>
      <p:sp>
        <p:nvSpPr>
          <p:cNvPr id="7" name="Text Placeholder 6">
            <a:extLst>
              <a:ext uri="{FF2B5EF4-FFF2-40B4-BE49-F238E27FC236}">
                <a16:creationId xmlns:a16="http://schemas.microsoft.com/office/drawing/2014/main" id="{B573668D-D441-448B-A876-E948323DD02A}"/>
              </a:ext>
            </a:extLst>
          </p:cNvPr>
          <p:cNvSpPr>
            <a:spLocks noGrp="1"/>
          </p:cNvSpPr>
          <p:nvPr>
            <p:ph type="body" sz="quarter" idx="14"/>
          </p:nvPr>
        </p:nvSpPr>
        <p:spPr>
          <a:xfrm>
            <a:off x="1034480" y="4110604"/>
            <a:ext cx="2057400" cy="365760"/>
          </a:xfrm>
        </p:spPr>
        <p:txBody>
          <a:bodyPr/>
          <a:lstStyle/>
          <a:p>
            <a:r>
              <a:rPr lang="en-US" dirty="0"/>
              <a:t>$12,000</a:t>
            </a:r>
          </a:p>
        </p:txBody>
      </p:sp>
      <p:sp>
        <p:nvSpPr>
          <p:cNvPr id="8" name="Text Placeholder 7">
            <a:extLst>
              <a:ext uri="{FF2B5EF4-FFF2-40B4-BE49-F238E27FC236}">
                <a16:creationId xmlns:a16="http://schemas.microsoft.com/office/drawing/2014/main" id="{AC2417B2-247E-4322-AAF8-8335A2356E60}"/>
              </a:ext>
            </a:extLst>
          </p:cNvPr>
          <p:cNvSpPr>
            <a:spLocks noGrp="1"/>
          </p:cNvSpPr>
          <p:nvPr>
            <p:ph type="body" sz="quarter" idx="15"/>
          </p:nvPr>
        </p:nvSpPr>
        <p:spPr>
          <a:xfrm>
            <a:off x="1034480" y="4483110"/>
            <a:ext cx="2057400" cy="914400"/>
          </a:xfrm>
        </p:spPr>
        <p:txBody>
          <a:bodyPr/>
          <a:lstStyle/>
          <a:p>
            <a:r>
              <a:rPr lang="en-ZA" dirty="0"/>
              <a:t>Revenue obtained from property rentals</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Angel investments</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r>
              <a:rPr lang="en-ZA" dirty="0"/>
              <a:t>Amount obtained through other investors</a:t>
            </a:r>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Cash</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$32,000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noProof="1"/>
              <a:t>Liquid cash we have on hand</a:t>
            </a:r>
          </a:p>
        </p:txBody>
      </p:sp>
      <p:graphicFrame>
        <p:nvGraphicFramePr>
          <p:cNvPr id="75" name="Content Placeholder 74" descr="pie chart&#10;">
            <a:extLst>
              <a:ext uri="{FF2B5EF4-FFF2-40B4-BE49-F238E27FC236}">
                <a16:creationId xmlns:a16="http://schemas.microsoft.com/office/drawing/2014/main" id="{DBDA1AAB-5DF4-401A-8828-03ED3CA66FB9}"/>
              </a:ext>
            </a:extLst>
          </p:cNvPr>
          <p:cNvGraphicFramePr>
            <a:graphicFrameLocks noGrp="1"/>
          </p:cNvGraphicFramePr>
          <p:nvPr>
            <p:ph sz="quarter" idx="31"/>
            <p:extLst>
              <p:ext uri="{D42A27DB-BD31-4B8C-83A1-F6EECF244321}">
                <p14:modId xmlns:p14="http://schemas.microsoft.com/office/powerpoint/2010/main" val="2098148174"/>
              </p:ext>
            </p:extLst>
          </p:nvPr>
        </p:nvGraphicFramePr>
        <p:xfrm>
          <a:off x="9264650" y="1860550"/>
          <a:ext cx="1819275" cy="151765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 Placeholder 17">
            <a:extLst>
              <a:ext uri="{FF2B5EF4-FFF2-40B4-BE49-F238E27FC236}">
                <a16:creationId xmlns:a16="http://schemas.microsoft.com/office/drawing/2014/main" id="{E561D832-D9A9-40DE-8B95-4CA54EBCA7E9}"/>
              </a:ext>
            </a:extLst>
          </p:cNvPr>
          <p:cNvSpPr>
            <a:spLocks noGrp="1"/>
          </p:cNvSpPr>
          <p:nvPr>
            <p:ph type="body" sz="quarter" idx="25"/>
          </p:nvPr>
        </p:nvSpPr>
        <p:spPr>
          <a:xfrm>
            <a:off x="9145729" y="3444752"/>
            <a:ext cx="2057400" cy="640080"/>
          </a:xfrm>
        </p:spPr>
        <p:txBody>
          <a:bodyPr/>
          <a:lstStyle/>
          <a:p>
            <a:r>
              <a:rPr lang="en-US" dirty="0"/>
              <a:t>Shares</a:t>
            </a:r>
          </a:p>
        </p:txBody>
      </p:sp>
      <p:sp>
        <p:nvSpPr>
          <p:cNvPr id="19" name="Text Placeholder 18">
            <a:extLst>
              <a:ext uri="{FF2B5EF4-FFF2-40B4-BE49-F238E27FC236}">
                <a16:creationId xmlns:a16="http://schemas.microsoft.com/office/drawing/2014/main" id="{0A206366-4E18-4EEA-93CF-F001CFBBACC4}"/>
              </a:ext>
            </a:extLst>
          </p:cNvPr>
          <p:cNvSpPr>
            <a:spLocks noGrp="1"/>
          </p:cNvSpPr>
          <p:nvPr>
            <p:ph type="body" sz="quarter" idx="26"/>
          </p:nvPr>
        </p:nvSpPr>
        <p:spPr>
          <a:xfrm>
            <a:off x="9145729" y="4110604"/>
            <a:ext cx="2057400" cy="365760"/>
          </a:xfrm>
        </p:spPr>
        <p:txBody>
          <a:bodyPr/>
          <a:lstStyle/>
          <a:p>
            <a:r>
              <a:rPr lang="en-US" dirty="0"/>
              <a:t>$82,000</a:t>
            </a:r>
          </a:p>
        </p:txBody>
      </p:sp>
      <p:sp>
        <p:nvSpPr>
          <p:cNvPr id="20" name="Text Placeholder 19">
            <a:extLst>
              <a:ext uri="{FF2B5EF4-FFF2-40B4-BE49-F238E27FC236}">
                <a16:creationId xmlns:a16="http://schemas.microsoft.com/office/drawing/2014/main" id="{BA6BB1F5-BE68-4FE5-9D56-24583EBB0A44}"/>
              </a:ext>
            </a:extLst>
          </p:cNvPr>
          <p:cNvSpPr>
            <a:spLocks noGrp="1"/>
          </p:cNvSpPr>
          <p:nvPr>
            <p:ph type="body" sz="quarter" idx="27"/>
          </p:nvPr>
        </p:nvSpPr>
        <p:spPr>
          <a:xfrm>
            <a:off x="9145729" y="4483110"/>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Summary</a:t>
            </a:r>
          </a:p>
        </p:txBody>
      </p:sp>
      <p:pic>
        <p:nvPicPr>
          <p:cNvPr id="6" name="Picture Placeholder 5" descr="photo of empty room with some brick walls and a window&#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pic>
        <p:nvPicPr>
          <p:cNvPr id="6" name="Picture Placeholder 5" descr="A group of people sitting around a desk looking at a laptop">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Visual Communication</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751144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269032" y="666847"/>
            <a:ext cx="11430000" cy="5972175"/>
          </a:xfrm>
          <a:prstGeom prst="rect">
            <a:avLst/>
          </a:prstGeom>
        </p:spPr>
      </p:pic>
    </p:spTree>
    <p:extLst>
      <p:ext uri="{BB962C8B-B14F-4D97-AF65-F5344CB8AC3E}">
        <p14:creationId xmlns:p14="http://schemas.microsoft.com/office/powerpoint/2010/main" val="1672233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Strategies</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descr="photo of a hanging &#10;blank store sign ">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454384" y="1566525"/>
            <a:ext cx="3401568" cy="371246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endParaRPr lang="en-ZA" dirty="0"/>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endParaRPr lang="en-US" dirty="0"/>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184046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endParaRPr lang="en-ZA" dirty="0"/>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endParaRPr lang="en-US" dirty="0"/>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2463180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3" name="Picture 2">
            <a:extLst>
              <a:ext uri="{FF2B5EF4-FFF2-40B4-BE49-F238E27FC236}">
                <a16:creationId xmlns:a16="http://schemas.microsoft.com/office/drawing/2014/main" id="{9906BF02-1D19-10F3-9194-5D4967059033}"/>
              </a:ext>
            </a:extLst>
          </p:cNvPr>
          <p:cNvPicPr>
            <a:picLocks noChangeAspect="1"/>
          </p:cNvPicPr>
          <p:nvPr/>
        </p:nvPicPr>
        <p:blipFill>
          <a:blip r:embed="rId3"/>
          <a:stretch>
            <a:fillRect/>
          </a:stretch>
        </p:blipFill>
        <p:spPr>
          <a:xfrm>
            <a:off x="458724" y="457200"/>
            <a:ext cx="11661741" cy="6073666"/>
          </a:xfrm>
          <a:prstGeom prst="rect">
            <a:avLst/>
          </a:prstGeo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Imposter</a:t>
            </a:r>
          </a:p>
        </p:txBody>
      </p:sp>
    </p:spTree>
    <p:extLst>
      <p:ext uri="{BB962C8B-B14F-4D97-AF65-F5344CB8AC3E}">
        <p14:creationId xmlns:p14="http://schemas.microsoft.com/office/powerpoint/2010/main" val="169950824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53</TotalTime>
  <Words>925</Words>
  <Application>Microsoft Office PowerPoint</Application>
  <PresentationFormat>Widescreen</PresentationFormat>
  <Paragraphs>334</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Bodoni MT</vt:lpstr>
      <vt:lpstr>Calibri</vt:lpstr>
      <vt:lpstr>proxima-nova</vt:lpstr>
      <vt:lpstr>Source Sans Pro Light</vt:lpstr>
      <vt:lpstr>Times New Roman</vt:lpstr>
      <vt:lpstr>Office Theme</vt:lpstr>
      <vt:lpstr>Visual Communication</vt:lpstr>
      <vt:lpstr>Definition</vt:lpstr>
      <vt:lpstr>Perfect MVP</vt:lpstr>
      <vt:lpstr>Definition</vt:lpstr>
      <vt:lpstr>Strategies</vt:lpstr>
      <vt:lpstr>PowerPoint Presentation</vt:lpstr>
      <vt:lpstr>PowerPoint Presentation</vt:lpstr>
      <vt:lpstr>Examples</vt:lpstr>
      <vt:lpstr>Imposter</vt:lpstr>
      <vt:lpstr>Privacy</vt:lpstr>
      <vt:lpstr>PowerPoint Presentation</vt:lpstr>
      <vt:lpstr>Colors?</vt:lpstr>
      <vt:lpstr>Colors?</vt:lpstr>
      <vt:lpstr>Ideas</vt:lpstr>
      <vt:lpstr>Ideas</vt:lpstr>
      <vt:lpstr>Problem</vt:lpstr>
      <vt:lpstr>Solution</vt:lpstr>
      <vt:lpstr>Business model</vt:lpstr>
      <vt:lpstr>Market comparison</vt:lpstr>
      <vt:lpstr>Our competition</vt:lpstr>
      <vt:lpstr>Competitive layout</vt:lpstr>
      <vt:lpstr>Growth strategy</vt:lpstr>
      <vt:lpstr>Traction</vt:lpstr>
      <vt:lpstr>Two-year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14</cp:revision>
  <dcterms:created xsi:type="dcterms:W3CDTF">2023-03-08T18:10:40Z</dcterms:created>
  <dcterms:modified xsi:type="dcterms:W3CDTF">2023-03-08T19:04:15Z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